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2" r:id="rId2"/>
    <p:sldId id="299" r:id="rId3"/>
    <p:sldId id="300" r:id="rId4"/>
    <p:sldId id="358" r:id="rId5"/>
    <p:sldId id="380" r:id="rId6"/>
    <p:sldId id="361" r:id="rId7"/>
    <p:sldId id="378" r:id="rId8"/>
    <p:sldId id="368" r:id="rId9"/>
    <p:sldId id="381" r:id="rId10"/>
    <p:sldId id="382" r:id="rId11"/>
    <p:sldId id="3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75170" autoAdjust="0"/>
  </p:normalViewPr>
  <p:slideViewPr>
    <p:cSldViewPr snapToGrid="0">
      <p:cViewPr varScale="1">
        <p:scale>
          <a:sx n="90" d="100"/>
          <a:sy n="90" d="100"/>
        </p:scale>
        <p:origin x="160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96794A-BF32-234F-BE9E-791EB40304DC}" type="doc">
      <dgm:prSet loTypeId="urn:microsoft.com/office/officeart/2005/8/layout/venn1" loCatId="" qsTypeId="urn:microsoft.com/office/officeart/2005/8/quickstyle/simple1" qsCatId="simple" csTypeId="urn:microsoft.com/office/officeart/2005/8/colors/colorful1" csCatId="colorful" phldr="1"/>
      <dgm:spPr/>
    </dgm:pt>
    <dgm:pt modelId="{32E818B2-4A2B-6645-8C20-EFDAD3006490}">
      <dgm:prSet phldrT="[Text]" custT="1"/>
      <dgm:spPr/>
      <dgm:t>
        <a:bodyPr/>
        <a:lstStyle/>
        <a:p>
          <a:r>
            <a:rPr lang="en-US" sz="3600" dirty="0"/>
            <a:t>Domain Expertise</a:t>
          </a:r>
        </a:p>
      </dgm:t>
    </dgm:pt>
    <dgm:pt modelId="{C11D5AAE-BC43-9543-8BA5-1F1CC973B73E}" type="parTrans" cxnId="{5D6BD356-D0DC-784E-BE8E-E548105FF72B}">
      <dgm:prSet/>
      <dgm:spPr/>
      <dgm:t>
        <a:bodyPr/>
        <a:lstStyle/>
        <a:p>
          <a:endParaRPr lang="en-US"/>
        </a:p>
      </dgm:t>
    </dgm:pt>
    <dgm:pt modelId="{84239B02-622C-5F4A-A446-099B77F9B470}" type="sibTrans" cxnId="{5D6BD356-D0DC-784E-BE8E-E548105FF72B}">
      <dgm:prSet/>
      <dgm:spPr/>
      <dgm:t>
        <a:bodyPr/>
        <a:lstStyle/>
        <a:p>
          <a:endParaRPr lang="en-US"/>
        </a:p>
      </dgm:t>
    </dgm:pt>
    <dgm:pt modelId="{E979C8B8-B85C-F14E-B28D-94DDB743E08C}">
      <dgm:prSet phldrT="[Text]" custT="1"/>
      <dgm:spPr/>
      <dgm:t>
        <a:bodyPr/>
        <a:lstStyle/>
        <a:p>
          <a:r>
            <a:rPr lang="en-US" sz="4400" dirty="0"/>
            <a:t>Data</a:t>
          </a:r>
        </a:p>
      </dgm:t>
    </dgm:pt>
    <dgm:pt modelId="{5F67594A-BD25-B84C-81E7-4178FB8B29FD}" type="parTrans" cxnId="{D0A54426-986D-A74E-846E-1E2BF7FF2475}">
      <dgm:prSet/>
      <dgm:spPr/>
      <dgm:t>
        <a:bodyPr/>
        <a:lstStyle/>
        <a:p>
          <a:endParaRPr lang="en-US"/>
        </a:p>
      </dgm:t>
    </dgm:pt>
    <dgm:pt modelId="{7820B39F-48BD-9745-B8F2-AB50689D74C5}" type="sibTrans" cxnId="{D0A54426-986D-A74E-846E-1E2BF7FF2475}">
      <dgm:prSet/>
      <dgm:spPr/>
      <dgm:t>
        <a:bodyPr/>
        <a:lstStyle/>
        <a:p>
          <a:endParaRPr lang="en-US"/>
        </a:p>
      </dgm:t>
    </dgm:pt>
    <dgm:pt modelId="{8F5F5645-9AF2-DC47-95E7-BAD28C6CF2B9}">
      <dgm:prSet phldrT="[Text]" custT="1"/>
      <dgm:spPr/>
      <dgm:t>
        <a:bodyPr/>
        <a:lstStyle/>
        <a:p>
          <a:r>
            <a:rPr lang="en-US" sz="3600" dirty="0"/>
            <a:t>Algorithms</a:t>
          </a:r>
        </a:p>
      </dgm:t>
    </dgm:pt>
    <dgm:pt modelId="{46F189CF-9C5A-5144-B55D-E1D70189F27C}" type="sibTrans" cxnId="{2B6E893F-550D-2C48-9391-4D7CEABC4AA0}">
      <dgm:prSet/>
      <dgm:spPr/>
      <dgm:t>
        <a:bodyPr/>
        <a:lstStyle/>
        <a:p>
          <a:endParaRPr lang="en-US"/>
        </a:p>
      </dgm:t>
    </dgm:pt>
    <dgm:pt modelId="{297D074D-F128-9842-AA2B-7E89D9D9C09E}" type="parTrans" cxnId="{2B6E893F-550D-2C48-9391-4D7CEABC4AA0}">
      <dgm:prSet/>
      <dgm:spPr/>
      <dgm:t>
        <a:bodyPr/>
        <a:lstStyle/>
        <a:p>
          <a:endParaRPr lang="en-US"/>
        </a:p>
      </dgm:t>
    </dgm:pt>
    <dgm:pt modelId="{0720EF42-BCBB-FD4B-AC7F-6F28B6672900}" type="pres">
      <dgm:prSet presAssocID="{3296794A-BF32-234F-BE9E-791EB40304DC}" presName="compositeShape" presStyleCnt="0">
        <dgm:presLayoutVars>
          <dgm:chMax val="7"/>
          <dgm:dir/>
          <dgm:resizeHandles val="exact"/>
        </dgm:presLayoutVars>
      </dgm:prSet>
      <dgm:spPr/>
    </dgm:pt>
    <dgm:pt modelId="{15D51377-08B0-1744-994F-4B39C7A62ECA}" type="pres">
      <dgm:prSet presAssocID="{8F5F5645-9AF2-DC47-95E7-BAD28C6CF2B9}" presName="circ1" presStyleLbl="vennNode1" presStyleIdx="0" presStyleCnt="3"/>
      <dgm:spPr/>
    </dgm:pt>
    <dgm:pt modelId="{D03DE850-3D34-D942-9827-AFBB318A126F}" type="pres">
      <dgm:prSet presAssocID="{8F5F5645-9AF2-DC47-95E7-BAD28C6CF2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CB1858B-AB0B-9D41-BBCA-3A8430A392F7}" type="pres">
      <dgm:prSet presAssocID="{32E818B2-4A2B-6645-8C20-EFDAD3006490}" presName="circ2" presStyleLbl="vennNode1" presStyleIdx="1" presStyleCnt="3"/>
      <dgm:spPr/>
    </dgm:pt>
    <dgm:pt modelId="{2843A46D-16BC-1C4B-A4E4-FBBF3CE0E217}" type="pres">
      <dgm:prSet presAssocID="{32E818B2-4A2B-6645-8C20-EFDAD300649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9C0CF73-8D55-284D-99CA-9EEFF4BF3626}" type="pres">
      <dgm:prSet presAssocID="{E979C8B8-B85C-F14E-B28D-94DDB743E08C}" presName="circ3" presStyleLbl="vennNode1" presStyleIdx="2" presStyleCnt="3"/>
      <dgm:spPr/>
    </dgm:pt>
    <dgm:pt modelId="{96284B6B-2F62-8548-88F0-FFB6904D6132}" type="pres">
      <dgm:prSet presAssocID="{E979C8B8-B85C-F14E-B28D-94DDB743E08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0A54426-986D-A74E-846E-1E2BF7FF2475}" srcId="{3296794A-BF32-234F-BE9E-791EB40304DC}" destId="{E979C8B8-B85C-F14E-B28D-94DDB743E08C}" srcOrd="2" destOrd="0" parTransId="{5F67594A-BD25-B84C-81E7-4178FB8B29FD}" sibTransId="{7820B39F-48BD-9745-B8F2-AB50689D74C5}"/>
    <dgm:cxn modelId="{2B6E893F-550D-2C48-9391-4D7CEABC4AA0}" srcId="{3296794A-BF32-234F-BE9E-791EB40304DC}" destId="{8F5F5645-9AF2-DC47-95E7-BAD28C6CF2B9}" srcOrd="0" destOrd="0" parTransId="{297D074D-F128-9842-AA2B-7E89D9D9C09E}" sibTransId="{46F189CF-9C5A-5144-B55D-E1D70189F27C}"/>
    <dgm:cxn modelId="{5D6BD356-D0DC-784E-BE8E-E548105FF72B}" srcId="{3296794A-BF32-234F-BE9E-791EB40304DC}" destId="{32E818B2-4A2B-6645-8C20-EFDAD3006490}" srcOrd="1" destOrd="0" parTransId="{C11D5AAE-BC43-9543-8BA5-1F1CC973B73E}" sibTransId="{84239B02-622C-5F4A-A446-099B77F9B470}"/>
    <dgm:cxn modelId="{14278172-9284-2E4F-AE27-D79B177D6B01}" type="presOf" srcId="{E979C8B8-B85C-F14E-B28D-94DDB743E08C}" destId="{79C0CF73-8D55-284D-99CA-9EEFF4BF3626}" srcOrd="0" destOrd="0" presId="urn:microsoft.com/office/officeart/2005/8/layout/venn1"/>
    <dgm:cxn modelId="{BC88897E-ABDC-2641-9A14-B88BF4A9EBB5}" type="presOf" srcId="{3296794A-BF32-234F-BE9E-791EB40304DC}" destId="{0720EF42-BCBB-FD4B-AC7F-6F28B6672900}" srcOrd="0" destOrd="0" presId="urn:microsoft.com/office/officeart/2005/8/layout/venn1"/>
    <dgm:cxn modelId="{DA34207F-6306-1D4C-A814-63F931612DCE}" type="presOf" srcId="{8F5F5645-9AF2-DC47-95E7-BAD28C6CF2B9}" destId="{15D51377-08B0-1744-994F-4B39C7A62ECA}" srcOrd="0" destOrd="0" presId="urn:microsoft.com/office/officeart/2005/8/layout/venn1"/>
    <dgm:cxn modelId="{D9EC2289-DD2C-7D43-8519-6F9F7F486F3B}" type="presOf" srcId="{32E818B2-4A2B-6645-8C20-EFDAD3006490}" destId="{2843A46D-16BC-1C4B-A4E4-FBBF3CE0E217}" srcOrd="1" destOrd="0" presId="urn:microsoft.com/office/officeart/2005/8/layout/venn1"/>
    <dgm:cxn modelId="{230D929C-B7C1-8148-A885-8E1092E1077F}" type="presOf" srcId="{32E818B2-4A2B-6645-8C20-EFDAD3006490}" destId="{0CB1858B-AB0B-9D41-BBCA-3A8430A392F7}" srcOrd="0" destOrd="0" presId="urn:microsoft.com/office/officeart/2005/8/layout/venn1"/>
    <dgm:cxn modelId="{FA7365A2-9C49-E54C-B895-D439F313C023}" type="presOf" srcId="{E979C8B8-B85C-F14E-B28D-94DDB743E08C}" destId="{96284B6B-2F62-8548-88F0-FFB6904D6132}" srcOrd="1" destOrd="0" presId="urn:microsoft.com/office/officeart/2005/8/layout/venn1"/>
    <dgm:cxn modelId="{4B9B56D1-51AB-BB42-8E93-D5E49EA63635}" type="presOf" srcId="{8F5F5645-9AF2-DC47-95E7-BAD28C6CF2B9}" destId="{D03DE850-3D34-D942-9827-AFBB318A126F}" srcOrd="1" destOrd="0" presId="urn:microsoft.com/office/officeart/2005/8/layout/venn1"/>
    <dgm:cxn modelId="{49422330-F039-8E4B-B9D6-75B9EC9BE463}" type="presParOf" srcId="{0720EF42-BCBB-FD4B-AC7F-6F28B6672900}" destId="{15D51377-08B0-1744-994F-4B39C7A62ECA}" srcOrd="0" destOrd="0" presId="urn:microsoft.com/office/officeart/2005/8/layout/venn1"/>
    <dgm:cxn modelId="{19B73E3E-C19A-4A40-AF37-E10360969DD3}" type="presParOf" srcId="{0720EF42-BCBB-FD4B-AC7F-6F28B6672900}" destId="{D03DE850-3D34-D942-9827-AFBB318A126F}" srcOrd="1" destOrd="0" presId="urn:microsoft.com/office/officeart/2005/8/layout/venn1"/>
    <dgm:cxn modelId="{AB0314B8-755E-4541-8E26-F3A6264DBFEE}" type="presParOf" srcId="{0720EF42-BCBB-FD4B-AC7F-6F28B6672900}" destId="{0CB1858B-AB0B-9D41-BBCA-3A8430A392F7}" srcOrd="2" destOrd="0" presId="urn:microsoft.com/office/officeart/2005/8/layout/venn1"/>
    <dgm:cxn modelId="{2F409A4D-D90C-2B4A-98AB-E50B2AF26BCE}" type="presParOf" srcId="{0720EF42-BCBB-FD4B-AC7F-6F28B6672900}" destId="{2843A46D-16BC-1C4B-A4E4-FBBF3CE0E217}" srcOrd="3" destOrd="0" presId="urn:microsoft.com/office/officeart/2005/8/layout/venn1"/>
    <dgm:cxn modelId="{CDADC3F7-E69F-0E47-BC69-126D2CE21D17}" type="presParOf" srcId="{0720EF42-BCBB-FD4B-AC7F-6F28B6672900}" destId="{79C0CF73-8D55-284D-99CA-9EEFF4BF3626}" srcOrd="4" destOrd="0" presId="urn:microsoft.com/office/officeart/2005/8/layout/venn1"/>
    <dgm:cxn modelId="{A502D641-CFF7-0242-AA91-A5433DA8AB0C}" type="presParOf" srcId="{0720EF42-BCBB-FD4B-AC7F-6F28B6672900}" destId="{96284B6B-2F62-8548-88F0-FFB6904D613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51377-08B0-1744-994F-4B39C7A62ECA}">
      <dsp:nvSpPr>
        <dsp:cNvPr id="0" name=""/>
        <dsp:cNvSpPr/>
      </dsp:nvSpPr>
      <dsp:spPr>
        <a:xfrm>
          <a:off x="2438399" y="67733"/>
          <a:ext cx="3251200" cy="325120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Algorithms</a:t>
          </a:r>
        </a:p>
      </dsp:txBody>
      <dsp:txXfrm>
        <a:off x="2871893" y="636693"/>
        <a:ext cx="2384213" cy="1463040"/>
      </dsp:txXfrm>
    </dsp:sp>
    <dsp:sp modelId="{0CB1858B-AB0B-9D41-BBCA-3A8430A392F7}">
      <dsp:nvSpPr>
        <dsp:cNvPr id="0" name=""/>
        <dsp:cNvSpPr/>
      </dsp:nvSpPr>
      <dsp:spPr>
        <a:xfrm>
          <a:off x="3611541" y="2099733"/>
          <a:ext cx="3251200" cy="325120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Domain Expertise</a:t>
          </a:r>
        </a:p>
      </dsp:txBody>
      <dsp:txXfrm>
        <a:off x="4605866" y="2939626"/>
        <a:ext cx="1950720" cy="1788160"/>
      </dsp:txXfrm>
    </dsp:sp>
    <dsp:sp modelId="{79C0CF73-8D55-284D-99CA-9EEFF4BF3626}">
      <dsp:nvSpPr>
        <dsp:cNvPr id="0" name=""/>
        <dsp:cNvSpPr/>
      </dsp:nvSpPr>
      <dsp:spPr>
        <a:xfrm>
          <a:off x="1265258" y="2099733"/>
          <a:ext cx="3251200" cy="325120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Data</a:t>
          </a:r>
        </a:p>
      </dsp:txBody>
      <dsp:txXfrm>
        <a:off x="1571413" y="2939626"/>
        <a:ext cx="1950720" cy="1788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2019/08/22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2019/08/22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3250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822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26995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9776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A1D3-E1A6-FF40-B949-F569908D1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14894-8A22-6D4A-B1BA-00E53AB83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26EEE-B115-EE46-90B7-D566DD0F96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0F932-EA0E-D947-9A13-82A6ED242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545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  <p:sldLayoutId id="2147483673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inyurl.com/yxltj9e9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ybaonr5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jack@jcubefund.com" TargetMode="External"/><Relationship Id="rId5" Type="http://schemas.openxmlformats.org/officeDocument/2006/relationships/hyperlink" Target="mailto:jack@researchroom.sg" TargetMode="External"/><Relationship Id="rId4" Type="http://schemas.openxmlformats.org/officeDocument/2006/relationships/hyperlink" Target="mailto:jackhong@smu.edu.s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 descr="Accent piece to title box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8" name="Isosceles Triangle 17" descr="Shadow for title box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ZA" dirty="0"/>
              <a:t>About the Instructor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5" name="Freeform 5" descr="Accent block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0C60E0-E782-3049-9212-C9EBF43C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Communications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B999D4-3580-5542-B879-A52E0E2D4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30996"/>
            <a:ext cx="11328000" cy="4679250"/>
          </a:xfrm>
        </p:spPr>
        <p:txBody>
          <a:bodyPr/>
          <a:lstStyle/>
          <a:p>
            <a:r>
              <a:rPr lang="en-US" sz="2000" dirty="0"/>
              <a:t>Content and data are posted on Slack</a:t>
            </a:r>
          </a:p>
          <a:p>
            <a:r>
              <a:rPr lang="en-US" sz="2000" dirty="0"/>
              <a:t>Invitation link to Slack &gt; </a:t>
            </a:r>
            <a:r>
              <a:rPr lang="en-US" sz="3600" dirty="0">
                <a:hlinkClick r:id="rId2"/>
              </a:rPr>
              <a:t>https://tinyurl.com/yxltj9e9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Is Slack sustainable?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C7906-1D23-3B46-84C6-A1F4BB4BE39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F656E-8425-044D-9F3A-76AF1156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328237"/>
            <a:ext cx="6129338" cy="44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2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BCD7-C7D3-FD48-A9BF-406B8914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967C6-7D02-B042-9E68-2BE5F791D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171575"/>
            <a:ext cx="10640814" cy="5019675"/>
          </a:xfrm>
        </p:spPr>
        <p:txBody>
          <a:bodyPr/>
          <a:lstStyle/>
          <a:p>
            <a:r>
              <a:rPr lang="en-US" sz="2400" dirty="0"/>
              <a:t>Coding can be done on either my </a:t>
            </a:r>
            <a:r>
              <a:rPr lang="en-US" sz="2400" dirty="0" err="1"/>
              <a:t>JupyterHub</a:t>
            </a:r>
            <a:r>
              <a:rPr lang="en-US" sz="2400" dirty="0"/>
              <a:t> server or </a:t>
            </a:r>
            <a:r>
              <a:rPr lang="en-US" sz="2200" dirty="0"/>
              <a:t>Google </a:t>
            </a:r>
            <a:r>
              <a:rPr lang="en-US" sz="2200" dirty="0" err="1"/>
              <a:t>Colab</a:t>
            </a:r>
            <a:r>
              <a:rPr lang="en-US" sz="2200" dirty="0"/>
              <a:t> (</a:t>
            </a:r>
            <a:r>
              <a:rPr lang="en-US" sz="2200" dirty="0" err="1"/>
              <a:t>colab.research.google.com</a:t>
            </a:r>
            <a:r>
              <a:rPr lang="en-US" sz="2200" dirty="0"/>
              <a:t>)</a:t>
            </a:r>
          </a:p>
          <a:p>
            <a:pPr lvl="1"/>
            <a:r>
              <a:rPr lang="en-US" sz="2000" dirty="0"/>
              <a:t>You will need to register a </a:t>
            </a:r>
            <a:r>
              <a:rPr lang="en-US" sz="2000" dirty="0" err="1"/>
              <a:t>github</a:t>
            </a:r>
            <a:r>
              <a:rPr lang="en-US" sz="2000" dirty="0"/>
              <a:t> account to access my server (</a:t>
            </a:r>
            <a:r>
              <a:rPr lang="en-US" sz="2000" dirty="0">
                <a:hlinkClick r:id="rId2"/>
              </a:rPr>
              <a:t>www.github.com</a:t>
            </a:r>
            <a:r>
              <a:rPr lang="en-US" sz="2000" dirty="0"/>
              <a:t>)</a:t>
            </a:r>
          </a:p>
          <a:p>
            <a:r>
              <a:rPr lang="en-US" sz="2400" dirty="0" err="1"/>
              <a:t>JupyterHub</a:t>
            </a:r>
            <a:r>
              <a:rPr lang="en-US" sz="2400" dirty="0"/>
              <a:t> has established itself as the common coding interface for data science environments, including commercial platforms:</a:t>
            </a:r>
          </a:p>
          <a:p>
            <a:pPr lvl="1"/>
            <a:r>
              <a:rPr lang="en-US" sz="2200" dirty="0"/>
              <a:t>Google </a:t>
            </a:r>
            <a:r>
              <a:rPr lang="en-US" sz="2200" dirty="0" err="1"/>
              <a:t>Colab</a:t>
            </a:r>
            <a:endParaRPr lang="en-US" sz="2200" dirty="0"/>
          </a:p>
          <a:p>
            <a:pPr lvl="1"/>
            <a:r>
              <a:rPr lang="en-US" sz="2200" dirty="0"/>
              <a:t>AWS </a:t>
            </a:r>
            <a:r>
              <a:rPr lang="en-US" sz="2200" dirty="0" err="1"/>
              <a:t>Sagemaker</a:t>
            </a:r>
            <a:endParaRPr lang="en-US" sz="2200" dirty="0"/>
          </a:p>
          <a:p>
            <a:r>
              <a:rPr lang="en-US" sz="2400" dirty="0"/>
              <a:t>We will use Google </a:t>
            </a:r>
            <a:r>
              <a:rPr lang="en-US" sz="2400" dirty="0" err="1"/>
              <a:t>Colab</a:t>
            </a:r>
            <a:r>
              <a:rPr lang="en-US" sz="2400" dirty="0"/>
              <a:t> most of the time</a:t>
            </a:r>
          </a:p>
          <a:p>
            <a:pPr lvl="1"/>
            <a:r>
              <a:rPr lang="en-US" sz="2200" dirty="0"/>
              <a:t>The data for this workshop is shared on Google Drive &gt; </a:t>
            </a:r>
            <a:r>
              <a:rPr lang="en-US" sz="2000" dirty="0">
                <a:hlinkClick r:id="rId3"/>
              </a:rPr>
              <a:t>https://tinyurl.com/yybaonr5</a:t>
            </a:r>
            <a:endParaRPr lang="en-US" sz="2000" dirty="0"/>
          </a:p>
          <a:p>
            <a:r>
              <a:rPr lang="en-US" sz="2400" dirty="0"/>
              <a:t>In the final lesson, we may go through the following installations on your computer:</a:t>
            </a:r>
          </a:p>
          <a:p>
            <a:pPr lvl="1"/>
            <a:r>
              <a:rPr lang="en-US" sz="2200" dirty="0"/>
              <a:t>Python 3 and essential libraries</a:t>
            </a:r>
          </a:p>
          <a:p>
            <a:pPr lvl="1"/>
            <a:r>
              <a:rPr lang="en-US" sz="2200" dirty="0"/>
              <a:t>R, R Studio and essential libraries</a:t>
            </a:r>
          </a:p>
          <a:p>
            <a:pPr lvl="1"/>
            <a:r>
              <a:rPr lang="en-US" sz="2200" dirty="0" err="1"/>
              <a:t>Jupyter</a:t>
            </a:r>
            <a:r>
              <a:rPr lang="en-US" sz="2200" dirty="0"/>
              <a:t> notebook</a:t>
            </a:r>
          </a:p>
          <a:p>
            <a:pPr lvl="1"/>
            <a:r>
              <a:rPr lang="en-US" sz="2200" dirty="0"/>
              <a:t>(Optional) </a:t>
            </a:r>
            <a:r>
              <a:rPr lang="en-US" sz="2200" dirty="0" err="1"/>
              <a:t>Pycharm</a:t>
            </a:r>
            <a:r>
              <a:rPr lang="en-US" sz="2200" dirty="0"/>
              <a:t> for aspiring Python developers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7F4DA-4A6C-3142-8982-3B301C6FA4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63640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erson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3BA623D7-FA59-4496-BA9D-42FDA84650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16" descr="A person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40DFA163-08C0-4BFB-B310-03D3E2303B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1146" y="1684741"/>
            <a:ext cx="4904793" cy="4333769"/>
          </a:xfrm>
          <a:custGeom>
            <a:avLst/>
            <a:gdLst>
              <a:gd name="connsiteX0" fmla="*/ 1402485 w 4871318"/>
              <a:gd name="connsiteY0" fmla="*/ 0 h 4304191"/>
              <a:gd name="connsiteX1" fmla="*/ 3468834 w 4871318"/>
              <a:gd name="connsiteY1" fmla="*/ 0 h 4304191"/>
              <a:gd name="connsiteX2" fmla="*/ 3785704 w 4871318"/>
              <a:gd name="connsiteY2" fmla="*/ 186752 h 4304191"/>
              <a:gd name="connsiteX3" fmla="*/ 4821110 w 4871318"/>
              <a:gd name="connsiteY3" fmla="*/ 1969790 h 4304191"/>
              <a:gd name="connsiteX4" fmla="*/ 4821110 w 4871318"/>
              <a:gd name="connsiteY4" fmla="*/ 2334401 h 4304191"/>
              <a:gd name="connsiteX5" fmla="*/ 3785704 w 4871318"/>
              <a:gd name="connsiteY5" fmla="*/ 4117439 h 4304191"/>
              <a:gd name="connsiteX6" fmla="*/ 3468834 w 4871318"/>
              <a:gd name="connsiteY6" fmla="*/ 4304191 h 4304191"/>
              <a:gd name="connsiteX7" fmla="*/ 1402485 w 4871318"/>
              <a:gd name="connsiteY7" fmla="*/ 4304191 h 4304191"/>
              <a:gd name="connsiteX8" fmla="*/ 1081152 w 4871318"/>
              <a:gd name="connsiteY8" fmla="*/ 4117439 h 4304191"/>
              <a:gd name="connsiteX9" fmla="*/ 50209 w 4871318"/>
              <a:gd name="connsiteY9" fmla="*/ 2334401 h 4304191"/>
              <a:gd name="connsiteX10" fmla="*/ 50209 w 4871318"/>
              <a:gd name="connsiteY10" fmla="*/ 1969790 h 4304191"/>
              <a:gd name="connsiteX11" fmla="*/ 1081152 w 4871318"/>
              <a:gd name="connsiteY11" fmla="*/ 186752 h 4304191"/>
              <a:gd name="connsiteX12" fmla="*/ 1402485 w 4871318"/>
              <a:gd name="connsiteY12" fmla="*/ 0 h 430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71318" h="4304191">
                <a:moveTo>
                  <a:pt x="1402485" y="0"/>
                </a:moveTo>
                <a:cubicBezTo>
                  <a:pt x="1402485" y="0"/>
                  <a:pt x="1402485" y="0"/>
                  <a:pt x="3468834" y="0"/>
                </a:cubicBezTo>
                <a:cubicBezTo>
                  <a:pt x="3598259" y="0"/>
                  <a:pt x="3723222" y="71144"/>
                  <a:pt x="3785704" y="186752"/>
                </a:cubicBezTo>
                <a:cubicBezTo>
                  <a:pt x="3785704" y="186752"/>
                  <a:pt x="3785704" y="186752"/>
                  <a:pt x="4821110" y="1969790"/>
                </a:cubicBezTo>
                <a:cubicBezTo>
                  <a:pt x="4888054" y="2080952"/>
                  <a:pt x="4888054" y="2223239"/>
                  <a:pt x="4821110" y="2334401"/>
                </a:cubicBezTo>
                <a:cubicBezTo>
                  <a:pt x="4821110" y="2334401"/>
                  <a:pt x="4821110" y="2334401"/>
                  <a:pt x="3785704" y="4117439"/>
                </a:cubicBezTo>
                <a:cubicBezTo>
                  <a:pt x="3723222" y="4233048"/>
                  <a:pt x="3598259" y="4304191"/>
                  <a:pt x="3468834" y="4304191"/>
                </a:cubicBezTo>
                <a:cubicBezTo>
                  <a:pt x="3468834" y="4304191"/>
                  <a:pt x="3468834" y="4304191"/>
                  <a:pt x="1402485" y="4304191"/>
                </a:cubicBezTo>
                <a:cubicBezTo>
                  <a:pt x="1268596" y="4304191"/>
                  <a:pt x="1148096" y="4233048"/>
                  <a:pt x="1081152" y="4117439"/>
                </a:cubicBezTo>
                <a:cubicBezTo>
                  <a:pt x="1081152" y="4117439"/>
                  <a:pt x="1081152" y="4117439"/>
                  <a:pt x="50209" y="2334401"/>
                </a:cubicBezTo>
                <a:cubicBezTo>
                  <a:pt x="-16736" y="2223239"/>
                  <a:pt x="-16736" y="2080952"/>
                  <a:pt x="50209" y="1969790"/>
                </a:cubicBezTo>
                <a:cubicBezTo>
                  <a:pt x="50209" y="1969790"/>
                  <a:pt x="50209" y="1969790"/>
                  <a:pt x="1081152" y="186752"/>
                </a:cubicBezTo>
                <a:cubicBezTo>
                  <a:pt x="1148096" y="71144"/>
                  <a:pt x="1268596" y="0"/>
                  <a:pt x="1402485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the Instructor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958725" cy="1981089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1" dirty="0"/>
              <a:t>First name: </a:t>
            </a:r>
            <a:r>
              <a:rPr lang="en-US" dirty="0"/>
              <a:t>Jack</a:t>
            </a:r>
            <a:r>
              <a:rPr lang="en-US" b="1" dirty="0"/>
              <a:t> 	Last name: </a:t>
            </a:r>
            <a:r>
              <a:rPr lang="en-US" dirty="0"/>
              <a:t>Hong 	</a:t>
            </a:r>
            <a:r>
              <a:rPr lang="en-US" b="1" dirty="0"/>
              <a:t>Nationality</a:t>
            </a:r>
            <a:r>
              <a:rPr lang="en-US" dirty="0"/>
              <a:t>: Singaporean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Domain and technical expertise</a:t>
            </a:r>
            <a:r>
              <a:rPr lang="en-US" dirty="0"/>
              <a:t>: Empirical Finance, Statistics, Machine and Deep Learning modeling, Full Stack coding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Research areas</a:t>
            </a:r>
            <a:r>
              <a:rPr lang="en-US" dirty="0"/>
              <a:t>: Empirical Corporate Finance, Network centrality, Natural Language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944649"/>
            <a:ext cx="5472000" cy="3266611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Current Appointments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Director and Chief Executive Officer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JCube Capital Partners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en-US" dirty="0"/>
              <a:t>AI-driven portfolio selection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Co-founder</a:t>
            </a:r>
            <a:r>
              <a:rPr lang="en-US" dirty="0"/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Research Room 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en-US" dirty="0"/>
              <a:t>management consulting, data analytics, and AI modeling</a:t>
            </a:r>
          </a:p>
          <a:p>
            <a:r>
              <a:rPr lang="en-ZA" b="1" dirty="0"/>
              <a:t>Adjunct Faculty </a:t>
            </a:r>
            <a:r>
              <a:rPr lang="en-ZA" sz="1400" dirty="0">
                <a:solidFill>
                  <a:schemeClr val="accent2">
                    <a:lumMod val="50000"/>
                  </a:schemeClr>
                </a:solidFill>
              </a:rPr>
              <a:t>Singapore Management University</a:t>
            </a:r>
          </a:p>
          <a:p>
            <a:pPr lvl="1"/>
            <a:r>
              <a:rPr lang="en-ZA" dirty="0"/>
              <a:t>Undergraduate, MBA, Doctoral Studies</a:t>
            </a:r>
            <a:endParaRPr lang="en-GB" dirty="0"/>
          </a:p>
          <a:p>
            <a:r>
              <a:rPr lang="en-ZA" b="1" dirty="0"/>
              <a:t>Director and Board Member </a:t>
            </a:r>
            <a:r>
              <a:rPr lang="en-ZA" sz="1400" dirty="0" err="1">
                <a:solidFill>
                  <a:schemeClr val="accent2">
                    <a:lumMod val="50000"/>
                  </a:schemeClr>
                </a:solidFill>
              </a:rPr>
              <a:t>Urband</a:t>
            </a:r>
            <a:r>
              <a:rPr lang="en-ZA" sz="1400" dirty="0">
                <a:solidFill>
                  <a:schemeClr val="accent2">
                    <a:lumMod val="50000"/>
                  </a:schemeClr>
                </a:solidFill>
              </a:rPr>
              <a:t> International</a:t>
            </a:r>
            <a:endParaRPr lang="en-ZA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ZA" dirty="0"/>
              <a:t>Global eyewear design and distribution</a:t>
            </a:r>
          </a:p>
          <a:p>
            <a:r>
              <a:rPr lang="en-ZA" b="1" dirty="0"/>
              <a:t>Chief Scientist </a:t>
            </a:r>
            <a:r>
              <a:rPr lang="en-ZA" sz="1400" dirty="0">
                <a:solidFill>
                  <a:schemeClr val="accent2">
                    <a:lumMod val="50000"/>
                  </a:schemeClr>
                </a:solidFill>
              </a:rPr>
              <a:t>Asia Finance</a:t>
            </a:r>
          </a:p>
          <a:p>
            <a:pPr lvl="1"/>
            <a:r>
              <a:rPr lang="en-ZA" dirty="0"/>
              <a:t>Personal Finance</a:t>
            </a:r>
          </a:p>
        </p:txBody>
      </p:sp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BB8756-89F9-4176-8435-3DBD97774C19}"/>
              </a:ext>
            </a:extLst>
          </p:cNvPr>
          <p:cNvSpPr txBox="1"/>
          <p:nvPr/>
        </p:nvSpPr>
        <p:spPr>
          <a:xfrm>
            <a:off x="6858935" y="4008121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ge Italic" panose="03070502040507070304" pitchFamily="66" charset="0"/>
              </a:rPr>
              <a:t>My </a:t>
            </a:r>
            <a:r>
              <a:rPr lang="en-US" dirty="0" err="1">
                <a:solidFill>
                  <a:schemeClr val="bg1"/>
                </a:solidFill>
                <a:latin typeface="Rage Italic" panose="03070502040507070304" pitchFamily="66" charset="0"/>
              </a:rPr>
              <a:t>favourite</a:t>
            </a:r>
            <a:r>
              <a:rPr lang="en-US" dirty="0">
                <a:solidFill>
                  <a:schemeClr val="bg1"/>
                </a:solidFill>
                <a:latin typeface="Rage Italic" panose="03070502040507070304" pitchFamily="66" charset="0"/>
              </a:rPr>
              <a:t> ramen ~</a:t>
            </a:r>
          </a:p>
          <a:p>
            <a:r>
              <a:rPr lang="ja-JP" altLang="en-US" dirty="0">
                <a:solidFill>
                  <a:schemeClr val="bg1"/>
                </a:solidFill>
                <a:latin typeface="Rage Italic" panose="03070502040507070304" pitchFamily="66" charset="0"/>
              </a:rPr>
              <a:t>六厘舎</a:t>
            </a:r>
            <a:r>
              <a:rPr lang="zh-CN" altLang="en-US" dirty="0">
                <a:solidFill>
                  <a:schemeClr val="bg1"/>
                </a:solidFill>
                <a:latin typeface="Rage Italic" panose="03070502040507070304" pitchFamily="66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Rage Italic" panose="03070502040507070304" pitchFamily="66" charset="0"/>
              </a:rPr>
              <a:t>rokurinsha</a:t>
            </a:r>
            <a:endParaRPr lang="en-US" dirty="0">
              <a:solidFill>
                <a:schemeClr val="bg1"/>
              </a:solidFill>
              <a:latin typeface="Rage Italic" panose="03070502040507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0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7EFE463E-4AC1-8742-B20A-4345175073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EE0FBD-BA61-E446-984F-406C41B1BF51}"/>
              </a:ext>
            </a:extLst>
          </p:cNvPr>
          <p:cNvSpPr/>
          <p:nvPr/>
        </p:nvSpPr>
        <p:spPr>
          <a:xfrm>
            <a:off x="3043989" y="0"/>
            <a:ext cx="449981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4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3466431" cy="1981089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400" b="1" dirty="0"/>
              <a:t>Dr. Jack Hong 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Email: </a:t>
            </a:r>
            <a:r>
              <a:rPr lang="en-US" b="1" dirty="0">
                <a:hlinkClick r:id="rId4"/>
              </a:rPr>
              <a:t>jackhong@smu.edu.sg</a:t>
            </a:r>
            <a:r>
              <a:rPr lang="en-US" b="1" dirty="0"/>
              <a:t> |          	</a:t>
            </a:r>
            <a:r>
              <a:rPr lang="en-US" b="1" dirty="0">
                <a:hlinkClick r:id="rId5"/>
              </a:rPr>
              <a:t>jack@researchroom.sg</a:t>
            </a:r>
            <a:r>
              <a:rPr lang="en-US" b="1" dirty="0"/>
              <a:t> |	</a:t>
            </a:r>
            <a:r>
              <a:rPr lang="en-US" b="1" dirty="0">
                <a:hlinkClick r:id="rId6"/>
              </a:rPr>
              <a:t>jack@jcubefund.com</a:t>
            </a:r>
            <a:r>
              <a:rPr lang="en-US" b="1" dirty="0"/>
              <a:t>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the Instructor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88515"/>
            <a:ext cx="5472000" cy="3266611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In a past life…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Ph.D. Candidate and Researcher </a:t>
            </a:r>
            <a:r>
              <a:rPr lang="en-ZA" sz="1400" dirty="0">
                <a:solidFill>
                  <a:schemeClr val="accent2">
                    <a:lumMod val="50000"/>
                  </a:schemeClr>
                </a:solidFill>
              </a:rPr>
              <a:t>SMU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Asset pricing; Information credibility; Market anomalies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Natural language programming; Social network centrality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Corporate Planner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CapitaLand China &amp; Ascott North Asia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en-US" dirty="0"/>
              <a:t>Private Equity; Corporate Planning; Strategy and Research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Staff Officer</a:t>
            </a:r>
            <a:r>
              <a:rPr lang="en-US" dirty="0"/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Ministry of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</a:rPr>
              <a:t>Defence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en-US" dirty="0"/>
              <a:t>International Relations (Bilateral)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Organizing Secretariat</a:t>
            </a:r>
            <a:r>
              <a:rPr lang="en-US" dirty="0"/>
              <a:t>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Monetary Authority of Singapore</a:t>
            </a:r>
            <a:endParaRPr lang="en-US" dirty="0"/>
          </a:p>
          <a:p>
            <a:pPr lvl="1" algn="just">
              <a:lnSpc>
                <a:spcPct val="100000"/>
              </a:lnSpc>
            </a:pPr>
            <a:r>
              <a:rPr lang="en-US" dirty="0"/>
              <a:t>IMF-World Bank Annual Meetings; Singapore 2006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719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81092-3C92-6A41-B421-116E3C8F00A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F8D7EA3-1FB7-D241-AD18-8A4FB5C1EFE0}"/>
              </a:ext>
            </a:extLst>
          </p:cNvPr>
          <p:cNvGraphicFramePr/>
          <p:nvPr/>
        </p:nvGraphicFramePr>
        <p:xfrm>
          <a:off x="-1100398" y="12587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97B685-8279-5848-929E-52C565746B2C}"/>
              </a:ext>
            </a:extLst>
          </p:cNvPr>
          <p:cNvSpPr txBox="1"/>
          <p:nvPr/>
        </p:nvSpPr>
        <p:spPr>
          <a:xfrm>
            <a:off x="2726197" y="4046755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1C8D2-73E2-8D45-9998-1825ECD0D086}"/>
              </a:ext>
            </a:extLst>
          </p:cNvPr>
          <p:cNvSpPr txBox="1"/>
          <p:nvPr/>
        </p:nvSpPr>
        <p:spPr>
          <a:xfrm>
            <a:off x="2742118" y="4838873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39B-B12F-F148-9762-267C64B2642C}"/>
              </a:ext>
            </a:extLst>
          </p:cNvPr>
          <p:cNvSpPr txBox="1"/>
          <p:nvPr/>
        </p:nvSpPr>
        <p:spPr>
          <a:xfrm>
            <a:off x="1597253" y="3608498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Models</a:t>
            </a:r>
            <a:endParaRPr lang="en-US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907EE-8E6E-224A-84D7-ECFB13F9E529}"/>
              </a:ext>
            </a:extLst>
          </p:cNvPr>
          <p:cNvSpPr txBox="1"/>
          <p:nvPr/>
        </p:nvSpPr>
        <p:spPr>
          <a:xfrm>
            <a:off x="3207623" y="3643109"/>
            <a:ext cx="90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Rules</a:t>
            </a:r>
            <a:endParaRPr lang="en-US" sz="20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81871-75CD-7348-890E-31EC90144862}"/>
              </a:ext>
            </a:extLst>
          </p:cNvPr>
          <p:cNvSpPr txBox="1"/>
          <p:nvPr/>
        </p:nvSpPr>
        <p:spPr>
          <a:xfrm>
            <a:off x="5641811" y="5583312"/>
            <a:ext cx="3127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AI</a:t>
            </a:r>
            <a:r>
              <a:rPr lang="en-US" sz="2400" dirty="0"/>
              <a:t>: Artificial Intelligence</a:t>
            </a:r>
          </a:p>
          <a:p>
            <a:r>
              <a:rPr lang="en-US" sz="2400" b="1" dirty="0"/>
              <a:t>BI</a:t>
            </a:r>
            <a:r>
              <a:rPr lang="en-US" sz="2400" dirty="0"/>
              <a:t>: Business Intelligence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297DF20-A9E2-F140-A970-070E8A63F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334" y="1290082"/>
            <a:ext cx="5659999" cy="278008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What is Artificial intelligence?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set of research designs and computational techniques used to train a machine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based on known/observed data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 predict outcomes with the accuracy exceeding that of a bunch of domain experts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852A19-2689-BC41-9D1F-819FDA17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3" y="227690"/>
            <a:ext cx="10737161" cy="762175"/>
          </a:xfrm>
        </p:spPr>
        <p:txBody>
          <a:bodyPr/>
          <a:lstStyle/>
          <a:p>
            <a:r>
              <a:rPr lang="en-ZA" dirty="0"/>
              <a:t>This course has wide applications outside of academia research: building blocks of Artificial Intelligence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2030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8E296-030B-4349-9094-DBBE727A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6060B-F0F6-2342-9C89-745CA06CA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402978"/>
            <a:ext cx="5092901" cy="2026022"/>
          </a:xfrm>
        </p:spPr>
        <p:txBody>
          <a:bodyPr/>
          <a:lstStyle/>
          <a:p>
            <a:r>
              <a:rPr lang="en-US" sz="2400" dirty="0"/>
              <a:t>Critical </a:t>
            </a:r>
            <a:r>
              <a:rPr lang="en-US" sz="2400" b="1" dirty="0"/>
              <a:t>TECHNOLOGY</a:t>
            </a:r>
            <a:r>
              <a:rPr lang="en-US" sz="2400" dirty="0"/>
              <a:t> elements supporting the rise of AI</a:t>
            </a:r>
          </a:p>
          <a:p>
            <a:pPr lvl="1"/>
            <a:r>
              <a:rPr lang="en-US" sz="2000" b="1" dirty="0"/>
              <a:t>Next-gen computing architecture </a:t>
            </a:r>
            <a:r>
              <a:rPr lang="en-US" sz="2000" dirty="0"/>
              <a:t>(Hi performance computing)</a:t>
            </a:r>
          </a:p>
          <a:p>
            <a:pPr lvl="1"/>
            <a:r>
              <a:rPr lang="en-US" sz="2000" b="1" dirty="0"/>
              <a:t>Advances in algorithms</a:t>
            </a:r>
          </a:p>
          <a:p>
            <a:pPr lvl="1"/>
            <a:r>
              <a:rPr lang="en-US" sz="2000" b="1" dirty="0"/>
              <a:t>Data, data, and more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81186-B2DE-074E-9156-C682A6E0C5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237EF-CDF5-4348-BAA7-D188252F0231}"/>
              </a:ext>
            </a:extLst>
          </p:cNvPr>
          <p:cNvSpPr txBox="1">
            <a:spLocks/>
          </p:cNvSpPr>
          <p:nvPr/>
        </p:nvSpPr>
        <p:spPr>
          <a:xfrm>
            <a:off x="5524901" y="1402978"/>
            <a:ext cx="5092901" cy="51903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Critical </a:t>
            </a:r>
            <a:r>
              <a:rPr lang="en-US" sz="2400" b="1" dirty="0"/>
              <a:t>USE-CASE</a:t>
            </a:r>
            <a:r>
              <a:rPr lang="en-US" sz="2400" dirty="0"/>
              <a:t> elements   supporting the rise of AI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Rules-based or Autonomous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</a:rPr>
              <a:t>In the past, a rules-based approach to real life problems was preferred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</a:rPr>
              <a:t>However, the complex problems we see today cannot be effectively solved by using deterministic rule-based systems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We don’t know what we do not know!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6F1C-BEEF-EB49-ACD7-B3167EAB99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4226588"/>
            <a:ext cx="2789373" cy="1850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5598F-FA0D-D84D-A3D5-E4856920F2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639" y="4226588"/>
            <a:ext cx="2177040" cy="1850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9BB52-0AC4-924D-8C5A-669BAA1FFF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151" y="4055256"/>
            <a:ext cx="3160992" cy="2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1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D162B2-AFEA-914C-A22E-B9707F2F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is what AI is for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69F76-1769-5347-AB22-D24870159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750" y="1495474"/>
            <a:ext cx="2612101" cy="1383431"/>
          </a:xfrm>
        </p:spPr>
        <p:txBody>
          <a:bodyPr/>
          <a:lstStyle/>
          <a:p>
            <a:r>
              <a:rPr lang="en-US" sz="2400" dirty="0"/>
              <a:t>Able to adapt its behavior based on experience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48464-97B0-CB4C-81ED-C5778CFD4FE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384260E6-8E6C-E940-AA73-EC6CDE68E3A6}"/>
              </a:ext>
            </a:extLst>
          </p:cNvPr>
          <p:cNvSpPr txBox="1">
            <a:spLocks/>
          </p:cNvSpPr>
          <p:nvPr/>
        </p:nvSpPr>
        <p:spPr>
          <a:xfrm>
            <a:off x="431800" y="864000"/>
            <a:ext cx="6937187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Definition of AI by Gartner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B513F8-95C7-6F45-8B32-BB3D210F61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50" y="2929414"/>
            <a:ext cx="2612101" cy="3921167"/>
          </a:xfrm>
          <a:prstGeom prst="rect">
            <a:avLst/>
          </a:pr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ABE7F58-416B-7E43-A43D-C8E82B8F38D7}"/>
              </a:ext>
            </a:extLst>
          </p:cNvPr>
          <p:cNvSpPr txBox="1">
            <a:spLocks/>
          </p:cNvSpPr>
          <p:nvPr/>
        </p:nvSpPr>
        <p:spPr>
          <a:xfrm>
            <a:off x="4097463" y="1495473"/>
            <a:ext cx="2612101" cy="1383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Totally independent on instructions from people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912337-164E-D142-9DEC-22A3E43B1E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7463" y="2936834"/>
            <a:ext cx="2612101" cy="3921166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631302D-7809-C74B-AE7B-C2DBFCBBA5FB}"/>
              </a:ext>
            </a:extLst>
          </p:cNvPr>
          <p:cNvSpPr txBox="1">
            <a:spLocks/>
          </p:cNvSpPr>
          <p:nvPr/>
        </p:nvSpPr>
        <p:spPr>
          <a:xfrm>
            <a:off x="7381977" y="1495472"/>
            <a:ext cx="2688347" cy="13834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Able to come up with unanticipated 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A78E03-BCDE-5644-B950-1B6B93B482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1977" y="2936833"/>
            <a:ext cx="2688347" cy="39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1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7F95-30B2-EE4E-A556-F5AB64B7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98186"/>
            <a:ext cx="11328000" cy="432000"/>
          </a:xfrm>
        </p:spPr>
        <p:txBody>
          <a:bodyPr/>
          <a:lstStyle/>
          <a:p>
            <a:r>
              <a:rPr lang="en-US" dirty="0"/>
              <a:t>Example of AI + domain expertise application: </a:t>
            </a:r>
            <a:br>
              <a:rPr lang="en-US" dirty="0"/>
            </a:br>
            <a:r>
              <a:rPr lang="en-US" dirty="0"/>
              <a:t>Home </a:t>
            </a:r>
            <a:r>
              <a:rPr lang="en-US" dirty="0" err="1"/>
              <a:t>Autovaluation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6EEF8-0E50-5B42-AB8A-7CAAA5240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773" y="1182312"/>
            <a:ext cx="7477724" cy="52436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A9403-1A45-A64F-94A2-2ABCC9983E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6612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54004A-4EDB-DC47-A7D3-19D6A365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332860"/>
            <a:ext cx="9777126" cy="432000"/>
          </a:xfrm>
        </p:spPr>
        <p:txBody>
          <a:bodyPr/>
          <a:lstStyle/>
          <a:p>
            <a:r>
              <a:rPr lang="en-US" dirty="0"/>
              <a:t>Another example of AI + domain expertise application: Portfolio Construction</a:t>
            </a:r>
          </a:p>
        </p:txBody>
      </p:sp>
      <p:pic>
        <p:nvPicPr>
          <p:cNvPr id="14" name="Content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EDD74B5F-C7E7-E84D-879D-24F7A5C3F0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42156" y="1167823"/>
            <a:ext cx="7945559" cy="492531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29FEB-6E93-9846-AEA0-D4A39AFA249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1473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 descr="Accent piece to title box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8" name="Isosceles Triangle 17" descr="Shadow for title box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ZA" dirty="0"/>
              <a:t>Admin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5" name="Freeform 5" descr="Accent block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9041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Macintosh PowerPoint</Application>
  <PresentationFormat>Widescreen</PresentationFormat>
  <Paragraphs>101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Rage Italic</vt:lpstr>
      <vt:lpstr>Times New Roman</vt:lpstr>
      <vt:lpstr>Office Theme</vt:lpstr>
      <vt:lpstr>About the Instructor</vt:lpstr>
      <vt:lpstr>About the Instructor</vt:lpstr>
      <vt:lpstr>About the Instructor</vt:lpstr>
      <vt:lpstr>This course has wide applications outside of academia research: building blocks of Artificial Intelligence applications </vt:lpstr>
      <vt:lpstr>The Rise of Artificial Intelligence</vt:lpstr>
      <vt:lpstr>That is what AI is for</vt:lpstr>
      <vt:lpstr>Example of AI + domain expertise application:  Home Autovaluation</vt:lpstr>
      <vt:lpstr>Another example of AI + domain expertise application: Portfolio Construction</vt:lpstr>
      <vt:lpstr>Admin</vt:lpstr>
      <vt:lpstr>Team Communications</vt:lpstr>
      <vt:lpstr>Coding Platform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 Transformation</dc:title>
  <dc:creator>Jack HONG Jiajun</dc:creator>
  <cp:lastModifiedBy>Jack HONG Jiajun</cp:lastModifiedBy>
  <cp:revision>2</cp:revision>
  <cp:lastPrinted>2019-06-26T04:01:24Z</cp:lastPrinted>
  <dcterms:created xsi:type="dcterms:W3CDTF">2019-05-28T12:14:29Z</dcterms:created>
  <dcterms:modified xsi:type="dcterms:W3CDTF">2019-08-22T08:59:06Z</dcterms:modified>
</cp:coreProperties>
</file>